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3"/>
  </p:notesMasterIdLst>
  <p:handoutMasterIdLst>
    <p:handoutMasterId r:id="rId50"/>
  </p:handoutMasterIdLst>
  <p:sldIdLst>
    <p:sldId id="332" r:id="rId3"/>
    <p:sldId id="537" r:id="rId4"/>
    <p:sldId id="459" r:id="rId5"/>
    <p:sldId id="497" r:id="rId6"/>
    <p:sldId id="493" r:id="rId7"/>
    <p:sldId id="494" r:id="rId8"/>
    <p:sldId id="495" r:id="rId9"/>
    <p:sldId id="496" r:id="rId10"/>
    <p:sldId id="538" r:id="rId11"/>
    <p:sldId id="460" r:id="rId12"/>
    <p:sldId id="461" r:id="rId14"/>
    <p:sldId id="462" r:id="rId15"/>
    <p:sldId id="463" r:id="rId16"/>
    <p:sldId id="464" r:id="rId17"/>
    <p:sldId id="465" r:id="rId18"/>
    <p:sldId id="540" r:id="rId19"/>
    <p:sldId id="543" r:id="rId20"/>
    <p:sldId id="539" r:id="rId21"/>
    <p:sldId id="466" r:id="rId22"/>
    <p:sldId id="467" r:id="rId23"/>
    <p:sldId id="468" r:id="rId24"/>
    <p:sldId id="469" r:id="rId25"/>
    <p:sldId id="470" r:id="rId26"/>
    <p:sldId id="471" r:id="rId27"/>
    <p:sldId id="472" r:id="rId28"/>
    <p:sldId id="476" r:id="rId29"/>
    <p:sldId id="473" r:id="rId30"/>
    <p:sldId id="474" r:id="rId31"/>
    <p:sldId id="475" r:id="rId32"/>
    <p:sldId id="477" r:id="rId33"/>
    <p:sldId id="478" r:id="rId34"/>
    <p:sldId id="481" r:id="rId35"/>
    <p:sldId id="482" r:id="rId36"/>
    <p:sldId id="479" r:id="rId37"/>
    <p:sldId id="480" r:id="rId38"/>
    <p:sldId id="483" r:id="rId39"/>
    <p:sldId id="484" r:id="rId40"/>
    <p:sldId id="485" r:id="rId41"/>
    <p:sldId id="486" r:id="rId42"/>
    <p:sldId id="487" r:id="rId43"/>
    <p:sldId id="488" r:id="rId44"/>
    <p:sldId id="489" r:id="rId45"/>
    <p:sldId id="490" r:id="rId46"/>
    <p:sldId id="491" r:id="rId47"/>
    <p:sldId id="492" r:id="rId48"/>
    <p:sldId id="452" r:id="rId4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03154"/>
    <a:srgbClr val="05CBD0"/>
    <a:srgbClr val="05588E"/>
    <a:srgbClr val="00BFC3"/>
    <a:srgbClr val="A6A6A6"/>
    <a:srgbClr val="FFFFFF"/>
    <a:srgbClr val="000000"/>
    <a:srgbClr val="F2F2F2"/>
    <a:srgbClr val="E73A1C"/>
    <a:srgbClr val="FF7F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5" autoAdjust="0"/>
    <p:restoredTop sz="87753" autoAdjust="0"/>
  </p:normalViewPr>
  <p:slideViewPr>
    <p:cSldViewPr snapToGrid="0">
      <p:cViewPr varScale="1">
        <p:scale>
          <a:sx n="75" d="100"/>
          <a:sy n="75" d="100"/>
        </p:scale>
        <p:origin x="274" y="58"/>
      </p:cViewPr>
      <p:guideLst>
        <p:guide orient="horz" pos="2177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96B9D-E453-4634-A17A-F9E4E8253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307783-1DC6-496B-806B-1F8BAB4E1B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6"/>
          <p:cNvSpPr/>
          <p:nvPr userDrawn="1"/>
        </p:nvSpPr>
        <p:spPr>
          <a:xfrm>
            <a:off x="8195734" y="668468"/>
            <a:ext cx="2660426" cy="5605872"/>
          </a:xfrm>
          <a:custGeom>
            <a:avLst/>
            <a:gdLst>
              <a:gd name="connsiteX0" fmla="*/ 0 w 2520000"/>
              <a:gd name="connsiteY0" fmla="*/ 0 h 2519119"/>
              <a:gd name="connsiteX1" fmla="*/ 2520000 w 2520000"/>
              <a:gd name="connsiteY1" fmla="*/ 0 h 2519119"/>
              <a:gd name="connsiteX2" fmla="*/ 2520000 w 2520000"/>
              <a:gd name="connsiteY2" fmla="*/ 2519119 h 2519119"/>
              <a:gd name="connsiteX3" fmla="*/ 0 w 2520000"/>
              <a:gd name="connsiteY3" fmla="*/ 2519119 h 2519119"/>
              <a:gd name="connsiteX4" fmla="*/ 0 w 2520000"/>
              <a:gd name="connsiteY4" fmla="*/ 0 h 2519119"/>
              <a:gd name="connsiteX0-1" fmla="*/ 0 w 2520000"/>
              <a:gd name="connsiteY0-2" fmla="*/ 780586 h 3299705"/>
              <a:gd name="connsiteX1-3" fmla="*/ 2482829 w 2520000"/>
              <a:gd name="connsiteY1-4" fmla="*/ 0 h 3299705"/>
              <a:gd name="connsiteX2-5" fmla="*/ 2520000 w 2520000"/>
              <a:gd name="connsiteY2-6" fmla="*/ 3299705 h 3299705"/>
              <a:gd name="connsiteX3-7" fmla="*/ 0 w 2520000"/>
              <a:gd name="connsiteY3-8" fmla="*/ 3299705 h 3299705"/>
              <a:gd name="connsiteX4-9" fmla="*/ 0 w 2520000"/>
              <a:gd name="connsiteY4-10" fmla="*/ 780586 h 3299705"/>
              <a:gd name="connsiteX0-11" fmla="*/ 0 w 2527434"/>
              <a:gd name="connsiteY0-12" fmla="*/ 780586 h 4080290"/>
              <a:gd name="connsiteX1-13" fmla="*/ 2482829 w 2527434"/>
              <a:gd name="connsiteY1-14" fmla="*/ 0 h 4080290"/>
              <a:gd name="connsiteX2-15" fmla="*/ 2527434 w 2527434"/>
              <a:gd name="connsiteY2-16" fmla="*/ 4080290 h 4080290"/>
              <a:gd name="connsiteX3-17" fmla="*/ 0 w 2527434"/>
              <a:gd name="connsiteY3-18" fmla="*/ 3299705 h 4080290"/>
              <a:gd name="connsiteX4-19" fmla="*/ 0 w 2527434"/>
              <a:gd name="connsiteY4-20" fmla="*/ 780586 h 40802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527434" h="4080290">
                <a:moveTo>
                  <a:pt x="0" y="780586"/>
                </a:moveTo>
                <a:lnTo>
                  <a:pt x="2482829" y="0"/>
                </a:lnTo>
                <a:lnTo>
                  <a:pt x="2527434" y="4080290"/>
                </a:lnTo>
                <a:lnTo>
                  <a:pt x="0" y="3299705"/>
                </a:lnTo>
                <a:lnTo>
                  <a:pt x="0" y="780586"/>
                </a:lnTo>
                <a:close/>
              </a:path>
            </a:pathLst>
          </a:custGeom>
          <a:noFill/>
          <a:ln w="193675">
            <a:solidFill>
              <a:schemeClr val="accent1"/>
            </a:solidFill>
            <a:bevel/>
          </a:ln>
          <a:scene3d>
            <a:camera prst="orthographicFront">
              <a:rot lat="0" lon="21599933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文本占位符 3"/>
          <p:cNvSpPr>
            <a:spLocks noGrp="1"/>
          </p:cNvSpPr>
          <p:nvPr>
            <p:ph type="body" sz="quarter" idx="10" hasCustomPrompt="1"/>
          </p:nvPr>
        </p:nvSpPr>
        <p:spPr>
          <a:xfrm>
            <a:off x="2937933" y="2959364"/>
            <a:ext cx="7189147" cy="1223169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8800"/>
            </a:lvl1pPr>
          </a:lstStyle>
          <a:p>
            <a:pPr lvl="0"/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添加论文名称</a:t>
            </a:r>
            <a:endParaRPr lang="zh-CN" altLang="en-US" dirty="0"/>
          </a:p>
        </p:txBody>
      </p:sp>
      <p:sp useBgFill="1">
        <p:nvSpPr>
          <p:cNvPr id="12" name="文本占位符 9"/>
          <p:cNvSpPr>
            <a:spLocks noGrp="1"/>
          </p:cNvSpPr>
          <p:nvPr>
            <p:ph type="body" sz="quarter" idx="14" hasCustomPrompt="1"/>
          </p:nvPr>
        </p:nvSpPr>
        <p:spPr>
          <a:xfrm>
            <a:off x="2937933" y="2443163"/>
            <a:ext cx="7188730" cy="515937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>
                <a:solidFill>
                  <a:schemeClr val="accent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US" altLang="zh-CN" dirty="0"/>
              <a:t>XXX</a:t>
            </a:r>
            <a:r>
              <a:rPr lang="zh-CN" altLang="en-US" dirty="0"/>
              <a:t>学部</a:t>
            </a:r>
            <a:r>
              <a:rPr lang="en-US" altLang="zh-CN" dirty="0"/>
              <a:t>XXX</a:t>
            </a:r>
            <a:r>
              <a:rPr lang="zh-CN" altLang="en-US" dirty="0"/>
              <a:t>大学</a:t>
            </a:r>
            <a:endParaRPr lang="zh-CN" altLang="en-US" dirty="0"/>
          </a:p>
        </p:txBody>
      </p:sp>
      <p:sp useBgFill="1">
        <p:nvSpPr>
          <p:cNvPr id="13" name="文本占位符 9"/>
          <p:cNvSpPr>
            <a:spLocks noGrp="1"/>
          </p:cNvSpPr>
          <p:nvPr>
            <p:ph type="body" sz="quarter" idx="15" hasCustomPrompt="1"/>
          </p:nvPr>
        </p:nvSpPr>
        <p:spPr>
          <a:xfrm>
            <a:off x="2937933" y="4182534"/>
            <a:ext cx="7188730" cy="38197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zh-CN" altLang="en-US" dirty="0"/>
              <a:t>点击此处添加文本内容，如关键词、部分简单介绍等。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页_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346537" y="-1"/>
            <a:ext cx="1136266" cy="1209181"/>
            <a:chOff x="-741145" y="548639"/>
            <a:chExt cx="1799925" cy="1915427"/>
          </a:xfrm>
          <a:solidFill>
            <a:schemeClr val="accent4">
              <a:alpha val="80000"/>
            </a:schemeClr>
          </a:solidFill>
        </p:grpSpPr>
        <p:sp>
          <p:nvSpPr>
            <p:cNvPr id="3" name="圆角矩形 2"/>
            <p:cNvSpPr/>
            <p:nvPr/>
          </p:nvSpPr>
          <p:spPr>
            <a:xfrm>
              <a:off x="-741145" y="548639"/>
              <a:ext cx="981777" cy="117428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77003" y="770020"/>
              <a:ext cx="981777" cy="98177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853" y="1291403"/>
              <a:ext cx="981777" cy="98177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-731520" y="1482289"/>
              <a:ext cx="981777" cy="981777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7" name="任意多边形 6"/>
          <p:cNvSpPr/>
          <p:nvPr/>
        </p:nvSpPr>
        <p:spPr>
          <a:xfrm>
            <a:off x="11110913" y="0"/>
            <a:ext cx="1082675" cy="6858000"/>
          </a:xfrm>
          <a:custGeom>
            <a:avLst/>
            <a:gdLst>
              <a:gd name="connsiteX0" fmla="*/ 0 w 1082438"/>
              <a:gd name="connsiteY0" fmla="*/ 0 h 3465068"/>
              <a:gd name="connsiteX1" fmla="*/ 1082438 w 1082438"/>
              <a:gd name="connsiteY1" fmla="*/ 0 h 3465068"/>
              <a:gd name="connsiteX2" fmla="*/ 1082438 w 1082438"/>
              <a:gd name="connsiteY2" fmla="*/ 3465068 h 3465068"/>
              <a:gd name="connsiteX3" fmla="*/ 42084 w 1082438"/>
              <a:gd name="connsiteY3" fmla="*/ 59181 h 3465068"/>
              <a:gd name="connsiteX4" fmla="*/ 0 w 1082438"/>
              <a:gd name="connsiteY4" fmla="*/ 0 h 3465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82438" h="3465068">
                <a:moveTo>
                  <a:pt x="0" y="0"/>
                </a:moveTo>
                <a:lnTo>
                  <a:pt x="1082438" y="0"/>
                </a:lnTo>
                <a:lnTo>
                  <a:pt x="1082438" y="3465068"/>
                </a:lnTo>
                <a:cubicBezTo>
                  <a:pt x="1082438" y="2203451"/>
                  <a:pt x="698909" y="1031411"/>
                  <a:pt x="42084" y="59181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1224260" y="343451"/>
            <a:ext cx="967736" cy="556260"/>
          </a:xfrm>
          <a:prstGeom prst="rect">
            <a:avLst/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1257C65B-271F-4E3D-9B4A-0D3D8C59B2E8}" type="slidenum"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文本占位符 7"/>
          <p:cNvSpPr txBox="1"/>
          <p:nvPr userDrawn="1"/>
        </p:nvSpPr>
        <p:spPr>
          <a:xfrm>
            <a:off x="11372850" y="371476"/>
            <a:ext cx="619125" cy="476250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marL="457200" marR="0" lvl="0" indent="-457200" algn="l" defTabSz="6096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" y="342902"/>
            <a:ext cx="213360" cy="556260"/>
          </a:xfrm>
          <a:prstGeom prst="rect">
            <a:avLst/>
          </a:prstGeom>
          <a:solidFill>
            <a:srgbClr val="1031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914400"/>
            <a:endParaRPr lang="zh-CN" altLang="en-US" sz="1865">
              <a:solidFill>
                <a:srgbClr val="E7E6E6">
                  <a:lumMod val="5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6096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609600" rtl="0" eaLnBrk="1" latinLnBrk="0" hangingPunct="1">
        <a:spcBef>
          <a:spcPct val="20000"/>
        </a:spcBef>
        <a:buFont typeface="Arial" panose="020B0604020202020204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609600" rtl="0" eaLnBrk="1" latinLnBrk="0" hangingPunct="1">
        <a:spcBef>
          <a:spcPct val="20000"/>
        </a:spcBef>
        <a:buFont typeface="Arial" panose="020B0604020202020204"/>
        <a:buChar char="–"/>
        <a:defRPr sz="3735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609600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609600" rtl="0" eaLnBrk="1" latinLnBrk="0" hangingPunct="1">
        <a:spcBef>
          <a:spcPct val="20000"/>
        </a:spcBef>
        <a:buFont typeface="Arial" panose="020B0604020202020204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609600" rtl="0" eaLnBrk="1" latinLnBrk="0" hangingPunct="1">
        <a:spcBef>
          <a:spcPct val="20000"/>
        </a:spcBef>
        <a:buFont typeface="Arial" panose="020B0604020202020204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609600" rtl="0" eaLnBrk="1" latinLnBrk="0" hangingPunct="1">
        <a:spcBef>
          <a:spcPct val="2000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609600" rtl="0" eaLnBrk="1" latinLnBrk="0" hangingPunct="1">
        <a:spcBef>
          <a:spcPct val="2000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1365" indent="-304800" algn="l" defTabSz="609600" rtl="0" eaLnBrk="1" latinLnBrk="0" hangingPunct="1">
        <a:spcBef>
          <a:spcPct val="2000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965" indent="-304800" algn="l" defTabSz="609600" rtl="0" eaLnBrk="1" latinLnBrk="0" hangingPunct="1">
        <a:spcBef>
          <a:spcPct val="20000"/>
        </a:spcBef>
        <a:buFont typeface="Arial" panose="020B0604020202020204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565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65" algn="l" defTabSz="6096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hyperlink" Target="http://59.227.162.162/dghy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"/>
          <p:cNvSpPr/>
          <p:nvPr/>
        </p:nvSpPr>
        <p:spPr>
          <a:xfrm flipH="1">
            <a:off x="2666082" y="1553379"/>
            <a:ext cx="9525918" cy="5304622"/>
          </a:xfrm>
          <a:custGeom>
            <a:avLst/>
            <a:gdLst>
              <a:gd name="connsiteX0" fmla="*/ 0 w 12192000"/>
              <a:gd name="connsiteY0" fmla="*/ 0 h 5943600"/>
              <a:gd name="connsiteX1" fmla="*/ 12192000 w 12192000"/>
              <a:gd name="connsiteY1" fmla="*/ 0 h 5943600"/>
              <a:gd name="connsiteX2" fmla="*/ 12192000 w 12192000"/>
              <a:gd name="connsiteY2" fmla="*/ 5943600 h 5943600"/>
              <a:gd name="connsiteX3" fmla="*/ 0 w 12192000"/>
              <a:gd name="connsiteY3" fmla="*/ 5943600 h 5943600"/>
              <a:gd name="connsiteX4" fmla="*/ 0 w 12192000"/>
              <a:gd name="connsiteY4" fmla="*/ 0 h 5943600"/>
              <a:gd name="connsiteX0-1" fmla="*/ 0 w 12192000"/>
              <a:gd name="connsiteY0-2" fmla="*/ 0 h 5943600"/>
              <a:gd name="connsiteX1-3" fmla="*/ 10000343 w 12192000"/>
              <a:gd name="connsiteY1-4" fmla="*/ 1233714 h 5943600"/>
              <a:gd name="connsiteX2-5" fmla="*/ 12192000 w 12192000"/>
              <a:gd name="connsiteY2-6" fmla="*/ 5943600 h 5943600"/>
              <a:gd name="connsiteX3-7" fmla="*/ 0 w 12192000"/>
              <a:gd name="connsiteY3-8" fmla="*/ 5943600 h 5943600"/>
              <a:gd name="connsiteX4-9" fmla="*/ 0 w 12192000"/>
              <a:gd name="connsiteY4-10" fmla="*/ 0 h 5943600"/>
              <a:gd name="connsiteX0-11" fmla="*/ 0 w 12192000"/>
              <a:gd name="connsiteY0-12" fmla="*/ 0 h 5943600"/>
              <a:gd name="connsiteX1-13" fmla="*/ 10537372 w 12192000"/>
              <a:gd name="connsiteY1-14" fmla="*/ 1623664 h 5943600"/>
              <a:gd name="connsiteX2-15" fmla="*/ 12192000 w 12192000"/>
              <a:gd name="connsiteY2-16" fmla="*/ 5943600 h 5943600"/>
              <a:gd name="connsiteX3-17" fmla="*/ 0 w 12192000"/>
              <a:gd name="connsiteY3-18" fmla="*/ 5943600 h 5943600"/>
              <a:gd name="connsiteX4-19" fmla="*/ 0 w 12192000"/>
              <a:gd name="connsiteY4-20" fmla="*/ 0 h 5943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5943600">
                <a:moveTo>
                  <a:pt x="0" y="0"/>
                </a:moveTo>
                <a:lnTo>
                  <a:pt x="10537372" y="1623664"/>
                </a:lnTo>
                <a:lnTo>
                  <a:pt x="12192000" y="5943600"/>
                </a:lnTo>
                <a:lnTo>
                  <a:pt x="0" y="59436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1" name="矩形 1"/>
          <p:cNvSpPr/>
          <p:nvPr/>
        </p:nvSpPr>
        <p:spPr>
          <a:xfrm>
            <a:off x="0" y="2908453"/>
            <a:ext cx="7021419" cy="3949549"/>
          </a:xfrm>
          <a:custGeom>
            <a:avLst/>
            <a:gdLst>
              <a:gd name="connsiteX0" fmla="*/ 0 w 12192000"/>
              <a:gd name="connsiteY0" fmla="*/ 0 h 5943600"/>
              <a:gd name="connsiteX1" fmla="*/ 12192000 w 12192000"/>
              <a:gd name="connsiteY1" fmla="*/ 0 h 5943600"/>
              <a:gd name="connsiteX2" fmla="*/ 12192000 w 12192000"/>
              <a:gd name="connsiteY2" fmla="*/ 5943600 h 5943600"/>
              <a:gd name="connsiteX3" fmla="*/ 0 w 12192000"/>
              <a:gd name="connsiteY3" fmla="*/ 5943600 h 5943600"/>
              <a:gd name="connsiteX4" fmla="*/ 0 w 12192000"/>
              <a:gd name="connsiteY4" fmla="*/ 0 h 5943600"/>
              <a:gd name="connsiteX0-1" fmla="*/ 0 w 12192000"/>
              <a:gd name="connsiteY0-2" fmla="*/ 0 h 5943600"/>
              <a:gd name="connsiteX1-3" fmla="*/ 10000343 w 12192000"/>
              <a:gd name="connsiteY1-4" fmla="*/ 1233714 h 5943600"/>
              <a:gd name="connsiteX2-5" fmla="*/ 12192000 w 12192000"/>
              <a:gd name="connsiteY2-6" fmla="*/ 5943600 h 5943600"/>
              <a:gd name="connsiteX3-7" fmla="*/ 0 w 12192000"/>
              <a:gd name="connsiteY3-8" fmla="*/ 5943600 h 5943600"/>
              <a:gd name="connsiteX4-9" fmla="*/ 0 w 12192000"/>
              <a:gd name="connsiteY4-10" fmla="*/ 0 h 5943600"/>
              <a:gd name="connsiteX0-11" fmla="*/ 0 w 12192000"/>
              <a:gd name="connsiteY0-12" fmla="*/ 0 h 5943600"/>
              <a:gd name="connsiteX1-13" fmla="*/ 10537372 w 12192000"/>
              <a:gd name="connsiteY1-14" fmla="*/ 1623664 h 5943600"/>
              <a:gd name="connsiteX2-15" fmla="*/ 12192000 w 12192000"/>
              <a:gd name="connsiteY2-16" fmla="*/ 5943600 h 5943600"/>
              <a:gd name="connsiteX3-17" fmla="*/ 0 w 12192000"/>
              <a:gd name="connsiteY3-18" fmla="*/ 5943600 h 5943600"/>
              <a:gd name="connsiteX4-19" fmla="*/ 0 w 12192000"/>
              <a:gd name="connsiteY4-20" fmla="*/ 0 h 5943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5943600">
                <a:moveTo>
                  <a:pt x="0" y="0"/>
                </a:moveTo>
                <a:lnTo>
                  <a:pt x="10537372" y="1623664"/>
                </a:lnTo>
                <a:lnTo>
                  <a:pt x="12192000" y="5943600"/>
                </a:lnTo>
                <a:lnTo>
                  <a:pt x="0" y="5943600"/>
                </a:lnTo>
                <a:lnTo>
                  <a:pt x="0" y="0"/>
                </a:lnTo>
                <a:close/>
              </a:path>
            </a:pathLst>
          </a:custGeom>
          <a:solidFill>
            <a:srgbClr val="00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7" name="副标题 3"/>
          <p:cNvSpPr txBox="1"/>
          <p:nvPr/>
        </p:nvSpPr>
        <p:spPr>
          <a:xfrm>
            <a:off x="0" y="2104221"/>
            <a:ext cx="12192000" cy="1162050"/>
          </a:xfrm>
          <a:prstGeom prst="rect">
            <a:avLst/>
          </a:prstGeom>
          <a:solidFill>
            <a:srgbClr val="F2F2F2">
              <a:alpha val="45098"/>
            </a:srgbClr>
          </a:solidFill>
        </p:spPr>
        <p:txBody>
          <a:bodyPr/>
          <a:lstStyle>
            <a:lvl1pPr marL="457200" indent="-4572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42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365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965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/>
              <a:buNone/>
            </a:pPr>
            <a:r>
              <a:rPr lang="zh-CN" altLang="en-US" sz="6000" b="1" dirty="0"/>
              <a:t>南阳市多规合一平台</a:t>
            </a:r>
            <a:endParaRPr lang="en-US" altLang="zh-CN" sz="6000" b="1" dirty="0"/>
          </a:p>
          <a:p>
            <a:pPr algn="ctr">
              <a:buFont typeface="Arial" panose="020B0604020202020204"/>
              <a:buNone/>
            </a:pPr>
            <a:r>
              <a:rPr lang="zh-CN" altLang="en-US" sz="6000" b="1" dirty="0"/>
              <a:t>案例演示</a:t>
            </a:r>
            <a:endParaRPr lang="zh-CN" altLang="en-US" sz="6000" b="1" dirty="0"/>
          </a:p>
        </p:txBody>
      </p:sp>
      <p:sp>
        <p:nvSpPr>
          <p:cNvPr id="9" name="文本框 8"/>
          <p:cNvSpPr txBox="1"/>
          <p:nvPr/>
        </p:nvSpPr>
        <p:spPr>
          <a:xfrm>
            <a:off x="5124070" y="5699315"/>
            <a:ext cx="17830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</a:t>
            </a:r>
            <a:endParaRPr lang="en-US" altLang="zh-CN" dirty="0"/>
          </a:p>
          <a:p>
            <a:pPr algn="ctr">
              <a:lnSpc>
                <a:spcPct val="150000"/>
              </a:lnSpc>
            </a:pPr>
            <a:r>
              <a:rPr lang="zh-CN" altLang="en-US" dirty="0"/>
              <a:t>二〇二一年六月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8272" b="17997"/>
          <a:stretch>
            <a:fillRect/>
          </a:stretch>
        </p:blipFill>
        <p:spPr>
          <a:xfrm>
            <a:off x="213360" y="1988820"/>
            <a:ext cx="11176000" cy="4635500"/>
          </a:xfrm>
          <a:prstGeom prst="rect">
            <a:avLst/>
          </a:prstGeom>
        </p:spPr>
      </p:pic>
      <p:sp>
        <p:nvSpPr>
          <p:cNvPr id="3" name="文本框 55"/>
          <p:cNvSpPr txBox="1"/>
          <p:nvPr/>
        </p:nvSpPr>
        <p:spPr>
          <a:xfrm>
            <a:off x="213361" y="375944"/>
            <a:ext cx="7027545" cy="520700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2.1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项目储备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近期建设库（财政投资项目）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50640" y="1907540"/>
            <a:ext cx="83312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40" y="3010535"/>
            <a:ext cx="52832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760" y="3305175"/>
            <a:ext cx="1066800" cy="1940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617200" y="1907540"/>
            <a:ext cx="772160" cy="3695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304801" y="899077"/>
            <a:ext cx="10811106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月份反馈进行系统调整，近期建设库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仅针对财政投资项目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，社会投资项目不再录入近期库，直接纳入年度库后启动。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（财政投资项目主要由各发改部门、行业主管部门录入）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b="17524"/>
          <a:stretch>
            <a:fillRect/>
          </a:stretch>
        </p:blipFill>
        <p:spPr>
          <a:xfrm>
            <a:off x="213360" y="1671320"/>
            <a:ext cx="10807700" cy="5013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4746" y="2956560"/>
            <a:ext cx="727014" cy="1737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4400" y="2869685"/>
            <a:ext cx="2133600" cy="3103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5 </a:t>
            </a:r>
            <a:r>
              <a:rPr lang="zh-CN" altLang="en-US" dirty="0">
                <a:solidFill>
                  <a:srgbClr val="FF0000"/>
                </a:solidFill>
              </a:rPr>
              <a:t>填写项目信息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55"/>
          <p:cNvSpPr txBox="1"/>
          <p:nvPr/>
        </p:nvSpPr>
        <p:spPr>
          <a:xfrm>
            <a:off x="213361" y="375944"/>
            <a:ext cx="12361545" cy="520700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l"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2.1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项目储备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近期建设库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（财政投资项目）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录入（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发改部门、行业主管部门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21646" y="2143760"/>
            <a:ext cx="59944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304801" y="899077"/>
            <a:ext cx="10811106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财政投资项目在此录入。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204283"/>
            <a:ext cx="11084559" cy="565371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56400" y="5313680"/>
            <a:ext cx="904240" cy="2336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5"/>
          <p:cNvSpPr txBox="1"/>
          <p:nvPr/>
        </p:nvSpPr>
        <p:spPr>
          <a:xfrm>
            <a:off x="213361" y="375944"/>
            <a:ext cx="13072745" cy="951865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l"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2.1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项目储备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近期建设库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项目（财政投资项目）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录入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（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发改部门、行业主管部门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）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defTabSz="914400"/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18800" y="1204283"/>
            <a:ext cx="59944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6584"/>
          <a:stretch>
            <a:fillRect/>
          </a:stretch>
        </p:blipFill>
        <p:spPr>
          <a:xfrm>
            <a:off x="213360" y="2167255"/>
            <a:ext cx="11226800" cy="459930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" y="4119902"/>
            <a:ext cx="650240" cy="523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7120" y="2956560"/>
            <a:ext cx="904240" cy="2336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15840" y="4690282"/>
            <a:ext cx="2214880" cy="10501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55"/>
          <p:cNvSpPr txBox="1"/>
          <p:nvPr/>
        </p:nvSpPr>
        <p:spPr>
          <a:xfrm>
            <a:off x="213361" y="375944"/>
            <a:ext cx="9872345" cy="520700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l"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2.2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项目储备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转入年度实施库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（财政投资项目）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发改部门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840721" y="2166964"/>
            <a:ext cx="59944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304801" y="899077"/>
            <a:ext cx="10811106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财政投资项目录入近期库后，由</a:t>
            </a:r>
            <a:r>
              <a:rPr 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发改部门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拟启动策划年度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自然资源部门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确定</a:t>
            </a:r>
            <a:r>
              <a:rPr lang="zh-CN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空间落实情况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后，项目转入年度库，发改部门可根据实际情况进行启动</a:t>
            </a:r>
            <a:endParaRPr 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344004"/>
            <a:ext cx="11226800" cy="55139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07840" y="1344004"/>
            <a:ext cx="822960" cy="32223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10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-71121" y="3355684"/>
            <a:ext cx="822960" cy="523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11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48640" y="2066475"/>
            <a:ext cx="975360" cy="3211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12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07840" y="3761330"/>
            <a:ext cx="3129280" cy="13593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13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55"/>
          <p:cNvSpPr txBox="1"/>
          <p:nvPr/>
        </p:nvSpPr>
        <p:spPr>
          <a:xfrm>
            <a:off x="213361" y="375944"/>
            <a:ext cx="10583545" cy="520700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2.2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项目储备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转入年度实施库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（财政投资项目）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（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自然资源部门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）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292080" y="1344004"/>
            <a:ext cx="1148081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65784"/>
            <a:ext cx="6671945" cy="520700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algn="l"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2.3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项目储备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项目启动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（财政投资项目）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15197"/>
          <a:stretch>
            <a:fillRect/>
          </a:stretch>
        </p:blipFill>
        <p:spPr>
          <a:xfrm>
            <a:off x="213360" y="1787525"/>
            <a:ext cx="11978640" cy="49891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81280" y="3456530"/>
            <a:ext cx="772160" cy="523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14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760" y="2849703"/>
            <a:ext cx="11501120" cy="523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15 </a:t>
            </a:r>
            <a:r>
              <a:rPr lang="zh-CN" altLang="en-US" dirty="0">
                <a:solidFill>
                  <a:srgbClr val="FF0000"/>
                </a:solidFill>
              </a:rPr>
              <a:t>选择项目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2400" y="2600960"/>
            <a:ext cx="1188720" cy="2487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16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304801" y="899077"/>
            <a:ext cx="10811106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财政投资项目</a:t>
            </a:r>
            <a:r>
              <a:rPr 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由发改部门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根据实际情况进行启动</a:t>
            </a:r>
            <a:endParaRPr 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8519" b="19259"/>
          <a:stretch>
            <a:fillRect/>
          </a:stretch>
        </p:blipFill>
        <p:spPr>
          <a:xfrm>
            <a:off x="140970" y="1927860"/>
            <a:ext cx="11909425" cy="4838065"/>
          </a:xfrm>
          <a:prstGeom prst="rect">
            <a:avLst/>
          </a:prstGeom>
        </p:spPr>
      </p:pic>
      <p:sp>
        <p:nvSpPr>
          <p:cNvPr id="3" name="文本框 55"/>
          <p:cNvSpPr txBox="1"/>
          <p:nvPr/>
        </p:nvSpPr>
        <p:spPr>
          <a:xfrm>
            <a:off x="213361" y="375944"/>
            <a:ext cx="7027545" cy="520700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2.4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项目储备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年度实施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库（社会投资项目）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2890" y="1927860"/>
            <a:ext cx="83312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970" y="3437255"/>
            <a:ext cx="52832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9290" y="3914775"/>
            <a:ext cx="1066800" cy="1940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278235" y="1878330"/>
            <a:ext cx="772160" cy="3695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304801" y="899077"/>
            <a:ext cx="10811106" cy="9220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月份反馈进行系统调整，社会投资项目可直接纳入年度库后启动。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（社会投资项目主要由各自然资源和规划部门录入）</a:t>
            </a:r>
            <a:endParaRPr lang="zh-CN" altLang="en-US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5786" y="2692400"/>
            <a:ext cx="727014" cy="1737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en-US" altLang="zh-CN" dirty="0">
                <a:solidFill>
                  <a:srgbClr val="FF0000"/>
                </a:solidFill>
              </a:rPr>
              <a:t>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25440" y="2605525"/>
            <a:ext cx="2133600" cy="3103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en-US" altLang="zh-CN" dirty="0">
                <a:solidFill>
                  <a:srgbClr val="FF0000"/>
                </a:solidFill>
              </a:rPr>
              <a:t>5 </a:t>
            </a:r>
            <a:r>
              <a:rPr lang="zh-CN" altLang="en-US" dirty="0">
                <a:solidFill>
                  <a:srgbClr val="FF0000"/>
                </a:solidFill>
              </a:rPr>
              <a:t>填写项目信息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12000" y="5648960"/>
            <a:ext cx="904240" cy="2336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en-US" altLang="zh-CN" dirty="0">
                <a:solidFill>
                  <a:srgbClr val="FF0000"/>
                </a:solidFill>
              </a:rPr>
              <a:t>6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rcRect t="8534" b="18553"/>
          <a:stretch>
            <a:fillRect/>
          </a:stretch>
        </p:blipFill>
        <p:spPr>
          <a:xfrm>
            <a:off x="152400" y="1524635"/>
            <a:ext cx="12019280" cy="4920615"/>
          </a:xfrm>
          <a:prstGeom prst="rect">
            <a:avLst/>
          </a:prstGeom>
        </p:spPr>
      </p:pic>
      <p:sp>
        <p:nvSpPr>
          <p:cNvPr id="3" name="文本框 55"/>
          <p:cNvSpPr txBox="1"/>
          <p:nvPr/>
        </p:nvSpPr>
        <p:spPr>
          <a:xfrm>
            <a:off x="213361" y="375944"/>
            <a:ext cx="6671945" cy="520700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2.4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项目储备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项目启动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（社会投资项目）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010" y="3009265"/>
            <a:ext cx="504825" cy="523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en-US" dirty="0">
                <a:solidFill>
                  <a:srgbClr val="FF0000"/>
                </a:solidFill>
              </a:rPr>
              <a:t>7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4835" y="2699843"/>
            <a:ext cx="11501120" cy="523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en-US" altLang="zh-CN" dirty="0">
                <a:solidFill>
                  <a:srgbClr val="FF0000"/>
                </a:solidFill>
              </a:rPr>
              <a:t>8 </a:t>
            </a:r>
            <a:r>
              <a:rPr lang="zh-CN" altLang="en-US" dirty="0">
                <a:solidFill>
                  <a:srgbClr val="FF0000"/>
                </a:solidFill>
              </a:rPr>
              <a:t>选择项目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70050" y="2200275"/>
            <a:ext cx="1188720" cy="2487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p>
            <a:r>
              <a:rPr lang="en-US" dirty="0">
                <a:solidFill>
                  <a:srgbClr val="FF0000"/>
                </a:solidFill>
              </a:rPr>
              <a:t>9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矩形 6"/>
          <p:cNvSpPr>
            <a:spLocks noChangeArrowheads="1"/>
          </p:cNvSpPr>
          <p:nvPr/>
        </p:nvSpPr>
        <p:spPr bwMode="auto">
          <a:xfrm>
            <a:off x="304801" y="899077"/>
            <a:ext cx="10811106" cy="506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财政投资项目</a:t>
            </a:r>
            <a:r>
              <a:rPr 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由自然资源和规划部门</a:t>
            </a:r>
            <a:r>
              <a:rPr 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根据实际情况进行启动</a:t>
            </a:r>
            <a:endParaRPr 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03580" y="2959100"/>
            <a:ext cx="9423400" cy="1223010"/>
          </a:xfrm>
        </p:spPr>
        <p:txBody>
          <a:bodyPr/>
          <a:p>
            <a:r>
              <a:rPr lang="zh-CN" altLang="en-US"/>
              <a:t>三、项目策划生成</a:t>
            </a:r>
            <a:endParaRPr lang="zh-CN" altLang="en-US"/>
          </a:p>
        </p:txBody>
      </p:sp>
      <p:sp>
        <p:nvSpPr>
          <p:cNvPr id="3" name="文本占位符 1"/>
          <p:cNvSpPr>
            <a:spLocks noGrp="1"/>
          </p:cNvSpPr>
          <p:nvPr/>
        </p:nvSpPr>
        <p:spPr>
          <a:xfrm>
            <a:off x="3272790" y="4518025"/>
            <a:ext cx="4758690" cy="761365"/>
          </a:xfrm>
          <a:prstGeom prst="rect">
            <a:avLst/>
          </a:prstGeom>
        </p:spPr>
        <p:txBody>
          <a:bodyPr/>
          <a:lstStyle>
            <a:lvl1pPr marL="0" indent="0" algn="r" defTabSz="609600" rtl="0" eaLnBrk="1" latinLnBrk="0" hangingPunct="1">
              <a:spcBef>
                <a:spcPct val="20000"/>
              </a:spcBef>
              <a:buFont typeface="Arial" panose="020B0604020202020204"/>
              <a:buNone/>
              <a:defRPr sz="8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600" indent="-3810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373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4000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600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200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800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400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365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965" indent="-304800" algn="l" defTabSz="6096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6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b="1">
                <a:solidFill>
                  <a:srgbClr val="FF0000"/>
                </a:solidFill>
              </a:rPr>
              <a:t>----</a:t>
            </a:r>
            <a:r>
              <a:rPr lang="zh-CN" altLang="en-US" sz="3200" b="1">
                <a:solidFill>
                  <a:srgbClr val="FF0000"/>
                </a:solidFill>
              </a:rPr>
              <a:t>以财政投资项目为例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3866762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2.3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项目储备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项目启动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107049"/>
            <a:ext cx="10627359" cy="575095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6920" y="3180257"/>
            <a:ext cx="7137400" cy="2487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17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-91441" y="1747521"/>
            <a:ext cx="741681" cy="2717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18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6920" y="1747521"/>
            <a:ext cx="960120" cy="2717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19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p>
            <a:r>
              <a:rPr lang="zh-CN" altLang="en-US"/>
              <a:t>一、基本功能</a:t>
            </a:r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3866762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2.3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项目储备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项目启动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1036321"/>
            <a:ext cx="10758061" cy="58216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40760" y="1920240"/>
            <a:ext cx="3916680" cy="126999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20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1120" y="4826000"/>
            <a:ext cx="792480" cy="3911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21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4943980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3.1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规划预选址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209274"/>
            <a:ext cx="11501119" cy="56487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69920" y="1869440"/>
            <a:ext cx="8300720" cy="83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22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5303053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3.2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发起意见征求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096053"/>
            <a:ext cx="10647679" cy="576194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" y="1686560"/>
            <a:ext cx="1087120" cy="4267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23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26968" y="1757680"/>
            <a:ext cx="4121912" cy="12496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24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89040" y="4886960"/>
            <a:ext cx="934720" cy="2946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25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5303053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3.2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发起意见征求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1056641"/>
            <a:ext cx="10720511" cy="58013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573528" y="2590799"/>
            <a:ext cx="5564632" cy="32105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26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5303053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3.3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填写部门意见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234223"/>
            <a:ext cx="11450320" cy="56237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69920" y="1869440"/>
            <a:ext cx="8300720" cy="833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27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5303053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3.3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填写部门意见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200515"/>
            <a:ext cx="10454640" cy="565748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686560"/>
            <a:ext cx="1148080" cy="447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28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66008" y="1838960"/>
            <a:ext cx="4132072" cy="3403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29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4584907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3.4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信息查看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249681"/>
            <a:ext cx="11418849" cy="5608320"/>
          </a:xfrm>
          <a:prstGeom prst="rect">
            <a:avLst/>
          </a:prstGeom>
        </p:spPr>
      </p:pic>
      <p:cxnSp>
        <p:nvCxnSpPr>
          <p:cNvPr id="5" name="直接箭头连接符 4"/>
          <p:cNvCxnSpPr/>
          <p:nvPr/>
        </p:nvCxnSpPr>
        <p:spPr>
          <a:xfrm flipV="1">
            <a:off x="266984" y="1920240"/>
            <a:ext cx="200376" cy="52959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V="1">
            <a:off x="802641" y="1920240"/>
            <a:ext cx="253999" cy="6502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8747761" y="1493520"/>
            <a:ext cx="253999" cy="6502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V="1">
            <a:off x="9591040" y="1493520"/>
            <a:ext cx="253999" cy="65024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-144684" y="231903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</a:rPr>
              <a:t>基本信息查看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1246" y="2570480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</a:rPr>
              <a:t>空间信息查看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161115" y="2185037"/>
            <a:ext cx="1031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</a:rPr>
              <a:t>流程记录查看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11880" y="2195197"/>
            <a:ext cx="106631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</a:rPr>
              <a:t>附件查看</a:t>
            </a:r>
            <a:r>
              <a:rPr lang="en-US" altLang="zh-CN" sz="1100" dirty="0">
                <a:solidFill>
                  <a:srgbClr val="FF0000"/>
                </a:solidFill>
              </a:rPr>
              <a:t>/</a:t>
            </a:r>
            <a:r>
              <a:rPr lang="zh-CN" altLang="en-US" sz="1100" dirty="0">
                <a:solidFill>
                  <a:srgbClr val="FF0000"/>
                </a:solidFill>
              </a:rPr>
              <a:t>下载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4584907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3.5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汇总意见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329034"/>
            <a:ext cx="11257280" cy="55289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69920" y="1869440"/>
            <a:ext cx="8300720" cy="904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4584907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3.5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汇总意见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063064"/>
            <a:ext cx="10708640" cy="579493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706880"/>
            <a:ext cx="995680" cy="28953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30880" y="1717040"/>
            <a:ext cx="4389120" cy="35153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32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4584907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3.5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汇总意见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1154383"/>
            <a:ext cx="11612879" cy="570361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34640" y="2248511"/>
            <a:ext cx="5933440" cy="35153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33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5"/>
          <p:cNvSpPr txBox="1"/>
          <p:nvPr/>
        </p:nvSpPr>
        <p:spPr>
          <a:xfrm>
            <a:off x="213361" y="375944"/>
            <a:ext cx="1949571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平台登陆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6"/>
          <p:cNvSpPr>
            <a:spLocks noChangeArrowheads="1"/>
          </p:cNvSpPr>
          <p:nvPr/>
        </p:nvSpPr>
        <p:spPr bwMode="auto">
          <a:xfrm>
            <a:off x="845185" y="864235"/>
            <a:ext cx="10811106" cy="1337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在连接政务外网的电脑上，打开浏览器，输入网址：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http://59.227.162.162/dghy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输入账号：***，密码：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***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推荐谷歌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(Chrome)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、火狐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(Firefox)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浏览器、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浏览器（极速模式）、搜狗浏览器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（极速模式）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/>
          <a:srcRect b="4423"/>
          <a:stretch>
            <a:fillRect/>
          </a:stretch>
        </p:blipFill>
        <p:spPr>
          <a:xfrm>
            <a:off x="845185" y="2164482"/>
            <a:ext cx="9554960" cy="469351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6021198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3.6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下达政府投资计划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174343"/>
            <a:ext cx="11572240" cy="568365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69920" y="1869440"/>
            <a:ext cx="8300720" cy="904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34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241" y="1087121"/>
            <a:ext cx="10664186" cy="57708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584960"/>
            <a:ext cx="1385573" cy="4673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22320" y="1727200"/>
            <a:ext cx="4175760" cy="35458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55"/>
          <p:cNvSpPr txBox="1"/>
          <p:nvPr/>
        </p:nvSpPr>
        <p:spPr>
          <a:xfrm>
            <a:off x="213361" y="375944"/>
            <a:ext cx="6021198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3.6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下达政府投资计划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1290321"/>
            <a:ext cx="11336103" cy="55676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69920" y="1869440"/>
            <a:ext cx="8300720" cy="904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55"/>
          <p:cNvSpPr txBox="1"/>
          <p:nvPr/>
        </p:nvSpPr>
        <p:spPr>
          <a:xfrm>
            <a:off x="213361" y="375944"/>
            <a:ext cx="5303053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3.7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可研勘测定界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123543"/>
            <a:ext cx="10596880" cy="573445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280" y="1706880"/>
            <a:ext cx="1442720" cy="335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10560" y="1706880"/>
            <a:ext cx="4328160" cy="3505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39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55"/>
          <p:cNvSpPr txBox="1"/>
          <p:nvPr/>
        </p:nvSpPr>
        <p:spPr>
          <a:xfrm>
            <a:off x="213361" y="375944"/>
            <a:ext cx="5303053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3.7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项目空间协调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可研勘测定界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5"/>
          <p:cNvSpPr txBox="1"/>
          <p:nvPr/>
        </p:nvSpPr>
        <p:spPr>
          <a:xfrm>
            <a:off x="213361" y="375944"/>
            <a:ext cx="4943980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4.1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可行性研究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前期可研工作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1249195"/>
            <a:ext cx="11419839" cy="56088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69920" y="1869440"/>
            <a:ext cx="8300720" cy="904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40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1085057"/>
            <a:ext cx="10667999" cy="57729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280" y="1706880"/>
            <a:ext cx="1442720" cy="3352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41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78480" y="1706880"/>
            <a:ext cx="4521200" cy="35153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42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55"/>
          <p:cNvSpPr txBox="1"/>
          <p:nvPr/>
        </p:nvSpPr>
        <p:spPr>
          <a:xfrm>
            <a:off x="213361" y="375944"/>
            <a:ext cx="4943980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4.1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可行性研究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前期可研工作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133269"/>
            <a:ext cx="11308080" cy="555391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69920" y="1869440"/>
            <a:ext cx="8300720" cy="904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43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55"/>
          <p:cNvSpPr txBox="1"/>
          <p:nvPr/>
        </p:nvSpPr>
        <p:spPr>
          <a:xfrm>
            <a:off x="213361" y="375944"/>
            <a:ext cx="4943980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4.2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可行性研究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确定评估机构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986091"/>
            <a:ext cx="10850881" cy="587190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534160"/>
            <a:ext cx="1341120" cy="436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44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09110" y="1676968"/>
            <a:ext cx="4442969" cy="34843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45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5"/>
          <p:cNvSpPr txBox="1"/>
          <p:nvPr/>
        </p:nvSpPr>
        <p:spPr>
          <a:xfrm>
            <a:off x="213361" y="375944"/>
            <a:ext cx="4943980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4.2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可行性研究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确定评估机构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119124"/>
            <a:ext cx="10728960" cy="573887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92550" y="2459288"/>
            <a:ext cx="5316730" cy="34843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46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5"/>
          <p:cNvSpPr txBox="1"/>
          <p:nvPr/>
        </p:nvSpPr>
        <p:spPr>
          <a:xfrm>
            <a:off x="213361" y="375944"/>
            <a:ext cx="4943980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4.2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可行性研究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确定评估机构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270000"/>
            <a:ext cx="11377476" cy="558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69920" y="1869440"/>
            <a:ext cx="8300720" cy="904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47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55"/>
          <p:cNvSpPr txBox="1"/>
          <p:nvPr/>
        </p:nvSpPr>
        <p:spPr>
          <a:xfrm>
            <a:off x="213361" y="375944"/>
            <a:ext cx="4943980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4.3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可行性研究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出具评审报告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4320" y="1139412"/>
            <a:ext cx="11643360" cy="5718588"/>
          </a:xfrm>
          <a:prstGeom prst="rect">
            <a:avLst/>
          </a:prstGeom>
        </p:spPr>
      </p:pic>
      <p:sp>
        <p:nvSpPr>
          <p:cNvPr id="4" name="文本框 55"/>
          <p:cNvSpPr txBox="1"/>
          <p:nvPr/>
        </p:nvSpPr>
        <p:spPr>
          <a:xfrm>
            <a:off x="213361" y="375944"/>
            <a:ext cx="3350595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1.1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下载谷歌浏览器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25367" y="1139412"/>
            <a:ext cx="679760" cy="2793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385847" y="1596612"/>
            <a:ext cx="1919280" cy="13497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140037"/>
            <a:ext cx="10566400" cy="571796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1534160"/>
            <a:ext cx="1341120" cy="436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48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09110" y="1676968"/>
            <a:ext cx="4442969" cy="34843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49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5"/>
          <p:cNvSpPr txBox="1"/>
          <p:nvPr/>
        </p:nvSpPr>
        <p:spPr>
          <a:xfrm>
            <a:off x="213361" y="375944"/>
            <a:ext cx="4943980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4.3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可行性研究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出具评审报告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5"/>
          <p:cNvSpPr txBox="1"/>
          <p:nvPr/>
        </p:nvSpPr>
        <p:spPr>
          <a:xfrm>
            <a:off x="213361" y="375944"/>
            <a:ext cx="6380271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4.4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可行性研究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自然资源和规划局复核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1198880"/>
            <a:ext cx="11522281" cy="56591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69920" y="1869440"/>
            <a:ext cx="8300720" cy="904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50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975360"/>
            <a:ext cx="10870710" cy="58826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1534160"/>
            <a:ext cx="1341120" cy="4368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51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309110" y="1676968"/>
            <a:ext cx="4442969" cy="34843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52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55"/>
          <p:cNvSpPr txBox="1"/>
          <p:nvPr/>
        </p:nvSpPr>
        <p:spPr>
          <a:xfrm>
            <a:off x="213361" y="375944"/>
            <a:ext cx="6380271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4.4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可行性研究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自然资源和规划局复核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002585"/>
            <a:ext cx="10820401" cy="58554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34640" y="2540000"/>
            <a:ext cx="5344160" cy="33154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53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55"/>
          <p:cNvSpPr txBox="1"/>
          <p:nvPr/>
        </p:nvSpPr>
        <p:spPr>
          <a:xfrm>
            <a:off x="213361" y="375944"/>
            <a:ext cx="6380271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4.4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可行性研究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自然资源和规划局复核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5"/>
          <p:cNvSpPr txBox="1"/>
          <p:nvPr/>
        </p:nvSpPr>
        <p:spPr>
          <a:xfrm>
            <a:off x="213361" y="375944"/>
            <a:ext cx="5303053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4.5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可行性研究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下达决策意见函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209040"/>
            <a:ext cx="11501594" cy="56489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69920" y="1869440"/>
            <a:ext cx="8300720" cy="9042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54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1" y="1026160"/>
            <a:ext cx="10776836" cy="5831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0" y="1676968"/>
            <a:ext cx="1341120" cy="2940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55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9110" y="1676968"/>
            <a:ext cx="4442969" cy="348431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>
                <a:solidFill>
                  <a:srgbClr val="FF0000"/>
                </a:solidFill>
              </a:rPr>
              <a:t>56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55"/>
          <p:cNvSpPr txBox="1"/>
          <p:nvPr/>
        </p:nvSpPr>
        <p:spPr>
          <a:xfrm>
            <a:off x="213361" y="375944"/>
            <a:ext cx="5303053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4.5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可行性研究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下达决策意见函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12192000" cy="6858001"/>
          </a:xfrm>
          <a:custGeom>
            <a:avLst/>
            <a:gdLst>
              <a:gd name="connsiteX0" fmla="*/ 0 w 12192000"/>
              <a:gd name="connsiteY0" fmla="*/ 0 h 5943600"/>
              <a:gd name="connsiteX1" fmla="*/ 12192000 w 12192000"/>
              <a:gd name="connsiteY1" fmla="*/ 0 h 5943600"/>
              <a:gd name="connsiteX2" fmla="*/ 12192000 w 12192000"/>
              <a:gd name="connsiteY2" fmla="*/ 5943600 h 5943600"/>
              <a:gd name="connsiteX3" fmla="*/ 0 w 12192000"/>
              <a:gd name="connsiteY3" fmla="*/ 5943600 h 5943600"/>
              <a:gd name="connsiteX4" fmla="*/ 0 w 12192000"/>
              <a:gd name="connsiteY4" fmla="*/ 0 h 5943600"/>
              <a:gd name="connsiteX0-1" fmla="*/ 0 w 12192000"/>
              <a:gd name="connsiteY0-2" fmla="*/ 0 h 5943600"/>
              <a:gd name="connsiteX1-3" fmla="*/ 10000343 w 12192000"/>
              <a:gd name="connsiteY1-4" fmla="*/ 1233714 h 5943600"/>
              <a:gd name="connsiteX2-5" fmla="*/ 12192000 w 12192000"/>
              <a:gd name="connsiteY2-6" fmla="*/ 5943600 h 5943600"/>
              <a:gd name="connsiteX3-7" fmla="*/ 0 w 12192000"/>
              <a:gd name="connsiteY3-8" fmla="*/ 5943600 h 5943600"/>
              <a:gd name="connsiteX4-9" fmla="*/ 0 w 12192000"/>
              <a:gd name="connsiteY4-10" fmla="*/ 0 h 5943600"/>
              <a:gd name="connsiteX0-11" fmla="*/ 0 w 12192000"/>
              <a:gd name="connsiteY0-12" fmla="*/ 0 h 5943600"/>
              <a:gd name="connsiteX1-13" fmla="*/ 10537372 w 12192000"/>
              <a:gd name="connsiteY1-14" fmla="*/ 1623664 h 5943600"/>
              <a:gd name="connsiteX2-15" fmla="*/ 12192000 w 12192000"/>
              <a:gd name="connsiteY2-16" fmla="*/ 5943600 h 5943600"/>
              <a:gd name="connsiteX3-17" fmla="*/ 0 w 12192000"/>
              <a:gd name="connsiteY3-18" fmla="*/ 5943600 h 5943600"/>
              <a:gd name="connsiteX4-19" fmla="*/ 0 w 12192000"/>
              <a:gd name="connsiteY4-20" fmla="*/ 0 h 59436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92000" h="5943600">
                <a:moveTo>
                  <a:pt x="0" y="0"/>
                </a:moveTo>
                <a:lnTo>
                  <a:pt x="10537372" y="1623664"/>
                </a:lnTo>
                <a:lnTo>
                  <a:pt x="12192000" y="5943600"/>
                </a:lnTo>
                <a:lnTo>
                  <a:pt x="0" y="5943600"/>
                </a:lnTo>
                <a:lnTo>
                  <a:pt x="0" y="0"/>
                </a:lnTo>
                <a:close/>
              </a:path>
            </a:pathLst>
          </a:custGeom>
          <a:solidFill>
            <a:srgbClr val="00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等腰三角形 2"/>
          <p:cNvSpPr/>
          <p:nvPr/>
        </p:nvSpPr>
        <p:spPr>
          <a:xfrm>
            <a:off x="9383849" y="1866900"/>
            <a:ext cx="2815771" cy="4991101"/>
          </a:xfrm>
          <a:prstGeom prst="triangle">
            <a:avLst>
              <a:gd name="adj" fmla="val 41044"/>
            </a:avLst>
          </a:prstGeom>
          <a:solidFill>
            <a:srgbClr val="E2E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6"/>
          <p:cNvSpPr/>
          <p:nvPr/>
        </p:nvSpPr>
        <p:spPr>
          <a:xfrm>
            <a:off x="10468450" y="1"/>
            <a:ext cx="1723551" cy="885371"/>
          </a:xfrm>
          <a:custGeom>
            <a:avLst/>
            <a:gdLst>
              <a:gd name="connsiteX0" fmla="*/ 0 w 1723550"/>
              <a:gd name="connsiteY0" fmla="*/ 0 h 885371"/>
              <a:gd name="connsiteX1" fmla="*/ 1723550 w 1723550"/>
              <a:gd name="connsiteY1" fmla="*/ 0 h 885371"/>
              <a:gd name="connsiteX2" fmla="*/ 1723550 w 1723550"/>
              <a:gd name="connsiteY2" fmla="*/ 885371 h 885371"/>
              <a:gd name="connsiteX3" fmla="*/ 0 w 1723550"/>
              <a:gd name="connsiteY3" fmla="*/ 885371 h 885371"/>
              <a:gd name="connsiteX4" fmla="*/ 0 w 1723550"/>
              <a:gd name="connsiteY4" fmla="*/ 0 h 885371"/>
              <a:gd name="connsiteX0-1" fmla="*/ 0 w 1723550"/>
              <a:gd name="connsiteY0-2" fmla="*/ 0 h 885371"/>
              <a:gd name="connsiteX1-3" fmla="*/ 1723550 w 1723550"/>
              <a:gd name="connsiteY1-4" fmla="*/ 0 h 885371"/>
              <a:gd name="connsiteX2-5" fmla="*/ 1723550 w 1723550"/>
              <a:gd name="connsiteY2-6" fmla="*/ 885371 h 885371"/>
              <a:gd name="connsiteX3-7" fmla="*/ 1451428 w 1723550"/>
              <a:gd name="connsiteY3-8" fmla="*/ 275771 h 885371"/>
              <a:gd name="connsiteX4-9" fmla="*/ 0 w 1723550"/>
              <a:gd name="connsiteY4-10" fmla="*/ 0 h 8853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23550" h="885371">
                <a:moveTo>
                  <a:pt x="0" y="0"/>
                </a:moveTo>
                <a:lnTo>
                  <a:pt x="1723550" y="0"/>
                </a:lnTo>
                <a:lnTo>
                  <a:pt x="1723550" y="885371"/>
                </a:lnTo>
                <a:lnTo>
                  <a:pt x="1451428" y="275771"/>
                </a:lnTo>
                <a:lnTo>
                  <a:pt x="0" y="0"/>
                </a:lnTo>
                <a:close/>
              </a:path>
            </a:pathLst>
          </a:custGeom>
          <a:solidFill>
            <a:srgbClr val="00BF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07063" y="2402306"/>
            <a:ext cx="4349909" cy="1354217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defTabSz="914400"/>
            <a:r>
              <a:rPr lang="zh-CN" altLang="en-US" sz="8000" b="1" dirty="0">
                <a:ln>
                  <a:prstDash val="solid"/>
                </a:ln>
                <a:solidFill>
                  <a:prstClr val="white"/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谢谢收看</a:t>
            </a:r>
            <a:endParaRPr lang="zh-CN" altLang="en-US" sz="8000" b="1" dirty="0">
              <a:ln>
                <a:prstDash val="solid"/>
              </a:ln>
              <a:solidFill>
                <a:prstClr val="white"/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55"/>
          <p:cNvSpPr txBox="1"/>
          <p:nvPr/>
        </p:nvSpPr>
        <p:spPr>
          <a:xfrm>
            <a:off x="213361" y="375944"/>
            <a:ext cx="3866762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1.2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界面介绍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我的工作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3361" y="1676400"/>
            <a:ext cx="10881359" cy="5181600"/>
            <a:chOff x="213361" y="1209274"/>
            <a:chExt cx="11501119" cy="564872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3361" y="1209274"/>
              <a:ext cx="11501119" cy="5648726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3078479" y="1209274"/>
              <a:ext cx="718477" cy="30456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721359" y="1930634"/>
              <a:ext cx="2540001" cy="177776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3434079" y="1930634"/>
              <a:ext cx="8043083" cy="275312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21359" y="3863584"/>
              <a:ext cx="2540001" cy="299441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423919" y="4795520"/>
              <a:ext cx="8053243" cy="206247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08315" y="1930867"/>
              <a:ext cx="718477" cy="30456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21359" y="3866229"/>
              <a:ext cx="718477" cy="30456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437717" y="1930867"/>
              <a:ext cx="718477" cy="30456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437717" y="4795518"/>
              <a:ext cx="718477" cy="304566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213361" y="1150537"/>
            <a:ext cx="10811106" cy="458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我的工作包含：快捷操作、个人待办、最新进展、公告消息等模块</a:t>
            </a:r>
            <a:endParaRPr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1676396"/>
            <a:ext cx="10881359" cy="5181603"/>
          </a:xfrm>
          <a:prstGeom prst="rect">
            <a:avLst/>
          </a:prstGeom>
        </p:spPr>
      </p:pic>
      <p:sp>
        <p:nvSpPr>
          <p:cNvPr id="3" name="文本框 55"/>
          <p:cNvSpPr txBox="1"/>
          <p:nvPr/>
        </p:nvSpPr>
        <p:spPr>
          <a:xfrm>
            <a:off x="213361" y="375944"/>
            <a:ext cx="3866762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1.3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界面介绍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一张蓝图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213361" y="1150537"/>
            <a:ext cx="10811106" cy="458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一张蓝图包含：快捷操作、个人待办、最新进展、公告消息</a:t>
            </a:r>
            <a:endParaRPr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94647" y="1676398"/>
            <a:ext cx="679760" cy="2793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3360" y="1957318"/>
            <a:ext cx="396240" cy="47482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0080" y="2246991"/>
            <a:ext cx="2590800" cy="4555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6921" y="2739034"/>
            <a:ext cx="2590801" cy="39665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73440" y="2246990"/>
            <a:ext cx="7120240" cy="44586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638387" y="2235083"/>
            <a:ext cx="396240" cy="43790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794" y="6220446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</a:rPr>
              <a:t>图层控制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59098" y="244095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</a:rPr>
              <a:t>图层显示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532577" y="6220446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</a:rPr>
              <a:t>工具栏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735714" y="2440951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FF0000"/>
                </a:solidFill>
              </a:rPr>
              <a:t>快捷选择</a:t>
            </a:r>
            <a:endParaRPr lang="zh-CN" altLang="en-US" sz="1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360" y="1676395"/>
            <a:ext cx="10881358" cy="5181603"/>
          </a:xfrm>
          <a:prstGeom prst="rect">
            <a:avLst/>
          </a:prstGeom>
        </p:spPr>
      </p:pic>
      <p:sp>
        <p:nvSpPr>
          <p:cNvPr id="3" name="文本框 55"/>
          <p:cNvSpPr txBox="1"/>
          <p:nvPr/>
        </p:nvSpPr>
        <p:spPr>
          <a:xfrm>
            <a:off x="213361" y="375944"/>
            <a:ext cx="3866762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1.4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界面介绍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项目储备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213361" y="1150537"/>
            <a:ext cx="10811106" cy="458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项目储备包含：总库、项目申报、近期建设库、年度实施库、待处理、已处理等</a:t>
            </a:r>
            <a:endParaRPr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326167" y="1682313"/>
            <a:ext cx="679760" cy="2793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3360" y="1957318"/>
            <a:ext cx="396240" cy="47482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087" y="1676394"/>
            <a:ext cx="10904631" cy="5181603"/>
          </a:xfrm>
          <a:prstGeom prst="rect">
            <a:avLst/>
          </a:prstGeom>
        </p:spPr>
      </p:pic>
      <p:sp>
        <p:nvSpPr>
          <p:cNvPr id="3" name="文本框 55"/>
          <p:cNvSpPr txBox="1"/>
          <p:nvPr/>
        </p:nvSpPr>
        <p:spPr>
          <a:xfrm>
            <a:off x="213361" y="375944"/>
            <a:ext cx="3866762" cy="523218"/>
          </a:xfrm>
          <a:prstGeom prst="rect">
            <a:avLst/>
          </a:prstGeom>
          <a:noFill/>
        </p:spPr>
        <p:txBody>
          <a:bodyPr wrap="none" lIns="91439" tIns="45719" rIns="91439" bIns="45719" rtlCol="0">
            <a:spAutoFit/>
          </a:bodyPr>
          <a:lstStyle/>
          <a:p>
            <a:pPr defTabSz="914400"/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1.5 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界面介绍</a:t>
            </a:r>
            <a:r>
              <a:rPr lang="en-US" altLang="zh-CN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-</a:t>
            </a:r>
            <a:r>
              <a:rPr lang="zh-CN" altLang="en-US" sz="2800" b="1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项目管理</a:t>
            </a:r>
            <a:endParaRPr lang="zh-CN" altLang="en-US" sz="2800" b="1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213361" y="1150537"/>
            <a:ext cx="10811106" cy="458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项目储备包含：总库、项目申报、近期建设库、年度实施库、待处理、已处理等</a:t>
            </a:r>
            <a:endParaRPr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15447" y="1682313"/>
            <a:ext cx="679760" cy="2793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3360" y="1957318"/>
            <a:ext cx="396240" cy="47482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703580" y="2959100"/>
            <a:ext cx="9423400" cy="1223010"/>
          </a:xfrm>
        </p:spPr>
        <p:txBody>
          <a:bodyPr/>
          <a:p>
            <a:r>
              <a:rPr lang="zh-CN" altLang="en-US"/>
              <a:t>二、储备项目录入</a:t>
            </a:r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自定义 29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00BFC3"/>
      </a:accent1>
      <a:accent2>
        <a:srgbClr val="002060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自定义 7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1479</Words>
  <Application>WPS 演示</Application>
  <PresentationFormat>宽屏</PresentationFormat>
  <Paragraphs>269</Paragraphs>
  <Slides>46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56" baseType="lpstr">
      <vt:lpstr>Arial</vt:lpstr>
      <vt:lpstr>宋体</vt:lpstr>
      <vt:lpstr>Wingdings</vt:lpstr>
      <vt:lpstr>Arial</vt:lpstr>
      <vt:lpstr>微软雅黑</vt:lpstr>
      <vt:lpstr>Arial Unicode MS</vt:lpstr>
      <vt:lpstr>等线</vt:lpstr>
      <vt:lpstr>汉仪菱心体简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闫荣英</cp:lastModifiedBy>
  <cp:revision>221</cp:revision>
  <dcterms:created xsi:type="dcterms:W3CDTF">2015-07-21T07:18:00Z</dcterms:created>
  <dcterms:modified xsi:type="dcterms:W3CDTF">2021-06-29T08:51:49Z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2052-11.1.0.10578</vt:lpwstr>
  </property>
  <property fmtid="{D5CDD505-2E9C-101B-9397-08002B2CF9AE}" pid="3" name="ICV">
    <vt:lpwstr>BB83C6DE4FF64E22AD9D67740C58CE93</vt:lpwstr>
  </property>
</Properties>
</file>